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7D514-D48D-4ED0-ABB3-C8B6F1C4B3D2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A19F-05BC-434F-88E0-48E63EB83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73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 that you find yourself</a:t>
            </a:r>
            <a:r>
              <a:rPr lang="en-US" baseline="0" dirty="0" smtClean="0"/>
              <a:t> in this situation, c</a:t>
            </a:r>
            <a:r>
              <a:rPr lang="en-US" dirty="0" smtClean="0"/>
              <a:t>ould</a:t>
            </a:r>
            <a:r>
              <a:rPr lang="en-US" baseline="0" dirty="0" smtClean="0"/>
              <a:t> you see a reason to seek ethics advice?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so, what questions might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of the principles in your book seem to be implicated by this scenario?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rules come to mind?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853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steps</a:t>
            </a:r>
            <a:r>
              <a:rPr lang="en-US" baseline="0" dirty="0" smtClean="0"/>
              <a:t> do you take to manage this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questions do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seek ethics advice, what information do you provide to your ethics official?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769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While</a:t>
            </a:r>
            <a:r>
              <a:rPr lang="en-US" baseline="0" dirty="0" smtClean="0"/>
              <a:t> nothing in this scenario immediately raises an ethics concern, employees should be aware of their obligations under the ethics principles.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be aware of restrictions on gifts and gratuities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remember not to use public office for private gain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remember that they should not disclose non-public information for private gain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517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</a:t>
            </a:r>
            <a:r>
              <a:rPr lang="en-US" baseline="0" dirty="0" smtClean="0"/>
              <a:t> exploring ways that the following rules could be implicated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Gifts from outside sources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What do employees need to know if their friend extends a social invitation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Consider discussing the “personal relationship exception”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Consider discussing the process for receiving “WAG” approval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Remind employees to always be mindful to avoid the appearance of partiality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Remind employees that they are not to use public office for private gain, this is especially true when it comes to the use of </a:t>
            </a:r>
            <a:r>
              <a:rPr lang="en-US" baseline="0" smtClean="0"/>
              <a:t>non-public information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18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7/22/2016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6389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="" xmlns:p15="http://schemas.microsoft.com/office/powerpoint/2012/main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21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3988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710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857474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433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5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660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99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53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8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7/22/2016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559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  <a:defRPr/>
            </a:pPr>
            <a:r>
              <a:rPr lang="en-US" sz="2400" b="1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boss, a political appointee, leaves the agency.  You are asked to act in her stead.  </a:t>
            </a:r>
          </a:p>
        </p:txBody>
      </p:sp>
    </p:spTree>
    <p:extLst>
      <p:ext uri="{BB962C8B-B14F-4D97-AF65-F5344CB8AC3E}">
        <p14:creationId xmlns:p14="http://schemas.microsoft.com/office/powerpoint/2010/main" val="171325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  <a:defRPr/>
            </a:pPr>
            <a:r>
              <a:rPr lang="en-US" sz="2400" b="1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boss, a political appointee, leaves the agency.  You are asked to act in her stead.  </a:t>
            </a:r>
          </a:p>
        </p:txBody>
      </p:sp>
    </p:spTree>
    <p:extLst>
      <p:ext uri="{BB962C8B-B14F-4D97-AF65-F5344CB8AC3E}">
        <p14:creationId xmlns:p14="http://schemas.microsoft.com/office/powerpoint/2010/main" val="135975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1D1A1D">
                    <a:lumMod val="75000"/>
                    <a:lumOff val="25000"/>
                  </a:srgb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srgbClr val="1D1A1D">
                  <a:lumMod val="75000"/>
                  <a:lumOff val="25000"/>
                </a:srgb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prstClr val="white"/>
                </a:solidFill>
              </a:rPr>
              <a:t>Loyalty to Law</a:t>
            </a:r>
          </a:p>
          <a:p>
            <a:endParaRPr lang="en-US" sz="2400" b="1" dirty="0">
              <a:solidFill>
                <a:prstClr val="white"/>
              </a:solidFill>
            </a:endParaRPr>
          </a:p>
          <a:p>
            <a:r>
              <a:rPr lang="en-US" sz="2400" b="1" dirty="0">
                <a:solidFill>
                  <a:prstClr val="white"/>
                </a:solidFill>
              </a:rPr>
              <a:t>Selfless Service</a:t>
            </a:r>
          </a:p>
          <a:p>
            <a:endParaRPr lang="en-US" sz="2400" b="1" dirty="0">
              <a:solidFill>
                <a:prstClr val="white"/>
              </a:solidFill>
            </a:endParaRPr>
          </a:p>
          <a:p>
            <a:r>
              <a:rPr lang="en-US" sz="2400" b="1" dirty="0">
                <a:solidFill>
                  <a:prstClr val="white"/>
                </a:solidFill>
              </a:rPr>
              <a:t>Responsible Stewardship</a:t>
            </a:r>
            <a:endParaRPr lang="en-US" sz="1600" dirty="0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3580723"/>
            <a:ext cx="4420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D1A1D">
                    <a:lumMod val="75000"/>
                    <a:lumOff val="25000"/>
                  </a:srgbClr>
                </a:solidFill>
              </a:rPr>
              <a:t>Subpart D</a:t>
            </a:r>
          </a:p>
          <a:p>
            <a:r>
              <a:rPr lang="en-US" dirty="0">
                <a:solidFill>
                  <a:srgbClr val="1D1A1D">
                    <a:lumMod val="75000"/>
                    <a:lumOff val="25000"/>
                  </a:srgbClr>
                </a:solidFill>
              </a:rPr>
              <a:t>Subpart E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  <a:defRPr/>
            </a:pPr>
            <a:r>
              <a:rPr lang="en-US" sz="2400" b="1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boss, a political appointee, leaves the agency.  You are asked to act in her stead.  </a:t>
            </a:r>
          </a:p>
        </p:txBody>
      </p:sp>
    </p:spTree>
    <p:extLst>
      <p:ext uri="{BB962C8B-B14F-4D97-AF65-F5344CB8AC3E}">
        <p14:creationId xmlns:p14="http://schemas.microsoft.com/office/powerpoint/2010/main" val="42685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1D1A1D">
                    <a:lumMod val="75000"/>
                    <a:lumOff val="25000"/>
                  </a:srgb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1D1A1D">
                  <a:lumMod val="75000"/>
                  <a:lumOff val="25000"/>
                </a:srgb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D1A1D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prstClr val="white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1D1A1D">
                    <a:lumMod val="75000"/>
                    <a:lumOff val="25000"/>
                  </a:srgbClr>
                </a:solidFill>
              </a:rPr>
              <a:t>Loyalty to Law</a:t>
            </a:r>
          </a:p>
          <a:p>
            <a:endParaRPr lang="en-US" sz="2400" b="1" dirty="0">
              <a:solidFill>
                <a:srgbClr val="1D1A1D">
                  <a:lumMod val="75000"/>
                  <a:lumOff val="25000"/>
                </a:srgbClr>
              </a:solidFill>
            </a:endParaRPr>
          </a:p>
          <a:p>
            <a:r>
              <a:rPr lang="en-US" sz="2400" b="1" dirty="0">
                <a:solidFill>
                  <a:srgbClr val="1D1A1D">
                    <a:lumMod val="75000"/>
                    <a:lumOff val="25000"/>
                  </a:srgbClr>
                </a:solidFill>
              </a:rPr>
              <a:t>Selfless Service</a:t>
            </a:r>
          </a:p>
          <a:p>
            <a:endParaRPr lang="en-US" sz="2400" b="1" dirty="0">
              <a:solidFill>
                <a:srgbClr val="1D1A1D">
                  <a:lumMod val="75000"/>
                  <a:lumOff val="25000"/>
                </a:srgbClr>
              </a:solidFill>
            </a:endParaRPr>
          </a:p>
          <a:p>
            <a:r>
              <a:rPr lang="en-US" sz="2400" b="1" dirty="0">
                <a:solidFill>
                  <a:srgbClr val="1D1A1D">
                    <a:lumMod val="75000"/>
                    <a:lumOff val="25000"/>
                  </a:srgbClr>
                </a:solidFill>
              </a:rPr>
              <a:t>Responsible Stewardship</a:t>
            </a:r>
            <a:endParaRPr lang="en-US" sz="1600" dirty="0">
              <a:solidFill>
                <a:srgbClr val="1D1A1D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600" y="3580723"/>
            <a:ext cx="4420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>
                <a:solidFill>
                  <a:prstClr val="white"/>
                </a:solidFill>
              </a:rPr>
              <a:t>Subpart</a:t>
            </a:r>
            <a:r>
              <a:rPr lang="fr-FR" dirty="0">
                <a:solidFill>
                  <a:prstClr val="white"/>
                </a:solidFill>
              </a:rPr>
              <a:t> D</a:t>
            </a:r>
          </a:p>
          <a:p>
            <a:r>
              <a:rPr lang="fr-FR" dirty="0" err="1">
                <a:solidFill>
                  <a:prstClr val="white"/>
                </a:solidFill>
              </a:rPr>
              <a:t>Subpart</a:t>
            </a:r>
            <a:r>
              <a:rPr lang="fr-FR" dirty="0">
                <a:solidFill>
                  <a:prstClr val="white"/>
                </a:solidFill>
              </a:rPr>
              <a:t> E</a:t>
            </a:r>
          </a:p>
          <a:p>
            <a:endParaRPr lang="fr-FR" dirty="0">
              <a:solidFill>
                <a:prstClr val="white"/>
              </a:solidFill>
            </a:endParaRPr>
          </a:p>
          <a:p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  <a:defRPr/>
            </a:pPr>
            <a:r>
              <a:rPr lang="en-US" sz="2400" b="1" dirty="0">
                <a:solidFill>
                  <a:prstClr val="white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boss, a political appointee, leaves the agency.  You are asked to act in her stead.  </a:t>
            </a:r>
          </a:p>
        </p:txBody>
      </p:sp>
    </p:spTree>
    <p:extLst>
      <p:ext uri="{BB962C8B-B14F-4D97-AF65-F5344CB8AC3E}">
        <p14:creationId xmlns:p14="http://schemas.microsoft.com/office/powerpoint/2010/main" val="415661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348</Words>
  <Application>Microsoft Office PowerPoint</Application>
  <PresentationFormat>On-screen Show (4:3)</PresentationFormat>
  <Paragraphs>51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Headlines</vt:lpstr>
      <vt:lpstr>What do you Think?</vt:lpstr>
      <vt:lpstr>What do you do?</vt:lpstr>
      <vt:lpstr>PowerPoint Presentation</vt:lpstr>
      <vt:lpstr>PowerPoint Presentation</vt:lpstr>
    </vt:vector>
  </TitlesOfParts>
  <Company>US Office of Government Ethics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Patrick Shepherd</dc:creator>
  <cp:lastModifiedBy>Patrick Shepherd</cp:lastModifiedBy>
  <cp:revision>1</cp:revision>
  <dcterms:created xsi:type="dcterms:W3CDTF">2016-07-22T15:13:58Z</dcterms:created>
  <dcterms:modified xsi:type="dcterms:W3CDTF">2016-07-22T15:15:03Z</dcterms:modified>
</cp:coreProperties>
</file>